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4"/>
  </p:notesMasterIdLst>
  <p:sldIdLst>
    <p:sldId id="256" r:id="rId5"/>
    <p:sldId id="282" r:id="rId6"/>
    <p:sldId id="259" r:id="rId7"/>
    <p:sldId id="293" r:id="rId8"/>
    <p:sldId id="298" r:id="rId9"/>
    <p:sldId id="306" r:id="rId10"/>
    <p:sldId id="301" r:id="rId11"/>
    <p:sldId id="307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min alejandra maril millan" initials="yamm" lastIdx="1" clrIdx="0">
    <p:extLst>
      <p:ext uri="{19B8F6BF-5375-455C-9EA6-DF929625EA0E}">
        <p15:presenceInfo xmlns:p15="http://schemas.microsoft.com/office/powerpoint/2012/main" userId="5884eefc41b2d3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99FF"/>
    <a:srgbClr val="F7E1F3"/>
    <a:srgbClr val="CC0099"/>
    <a:srgbClr val="F2D2ED"/>
    <a:srgbClr val="6F6F74"/>
    <a:srgbClr val="F1CBEA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E4E86-8140-D3F1-E1E6-F239C8AAFC2B}" v="2" dt="2021-11-25T19:23:31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Alonso Miranda Henriquez" userId="S::mmiranda2017@udec.cl::50058ff7-fe3a-4eb5-83dc-fa17cfde9c44" providerId="AD" clId="Web-{428E4E86-8140-D3F1-E1E6-F239C8AAFC2B}"/>
    <pc:docChg chg="addSld delSld">
      <pc:chgData name="Martin Alonso Miranda Henriquez" userId="S::mmiranda2017@udec.cl::50058ff7-fe3a-4eb5-83dc-fa17cfde9c44" providerId="AD" clId="Web-{428E4E86-8140-D3F1-E1E6-F239C8AAFC2B}" dt="2021-11-25T19:23:31.537" v="1"/>
      <pc:docMkLst>
        <pc:docMk/>
      </pc:docMkLst>
      <pc:sldChg chg="add del">
        <pc:chgData name="Martin Alonso Miranda Henriquez" userId="S::mmiranda2017@udec.cl::50058ff7-fe3a-4eb5-83dc-fa17cfde9c44" providerId="AD" clId="Web-{428E4E86-8140-D3F1-E1E6-F239C8AAFC2B}" dt="2021-11-25T19:23:31.537" v="1"/>
        <pc:sldMkLst>
          <pc:docMk/>
          <pc:sldMk cId="492544411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E44EE-F7BF-467E-A881-E64CE8208583}" type="datetimeFigureOut">
              <a:rPr lang="es-CL" smtClean="0"/>
              <a:t>25-11-2021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7E142-AB9A-4610-BAA0-4FA4134AE2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978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E9727-1AF5-4EC7-BFBB-4134EC0E3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5E727D-83B1-41CC-AEBA-CBDF5D51F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3041A-82E8-4E34-BB62-776702D8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23C9-D6C4-430B-9306-F2EF4BB73809}" type="datetime1">
              <a:rPr lang="es-CL" smtClean="0"/>
              <a:t>25-11-2021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6011E-B335-41F4-B9CB-55A8A361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9DC669-8EC9-4F1C-B66A-F00F40B4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69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C586B-B943-4C38-8687-4C1EA083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DBF059-AE24-4225-A09E-08F01F31F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9BD6FA-5AAB-4B56-95AA-37E0EEB6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C0A1-856E-49AA-BA3B-064B8A947FDA}" type="datetime1">
              <a:rPr lang="es-CL" smtClean="0"/>
              <a:t>25-11-2021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D8A52F-D792-47E2-BC11-E4EC834C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190E09-0225-4F99-AB98-3C99F362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489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992BD5-5414-4D11-B2B4-917F7B11E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0BE467-FD33-44DA-B285-710D05F98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ACADDF-95B6-4DE3-84B1-CFB099A5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DEDD-1081-4657-8159-8CBA65467D11}" type="datetime1">
              <a:rPr lang="es-CL" smtClean="0"/>
              <a:t>25-11-2021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E63A66-56D5-40DF-B779-57EA6992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188B0C-3AC5-4E2A-8D63-AF913FCE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162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37035-BE38-4597-9E9F-5EDAEC29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63CA1-BD3D-4058-92B9-74D1CEDD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5BED1E-55B5-44E6-95EB-329FE5C9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D6BA1-8203-4C50-821D-2345305D9C90}" type="datetime1">
              <a:rPr lang="es-CL" smtClean="0"/>
              <a:t>25-11-2021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E2AF67-33F0-44A8-9FDA-957FC9CC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6CB11B-6532-4D03-BAFE-E16DED30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072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5B814-0F13-4C30-BB46-C0F254BF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0433F5-B554-436B-9C3A-479694470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85008D-E4CE-40B9-BFEB-9A5A9BC5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FACC-71A8-4FB7-BC01-FF8AA4B87C1A}" type="datetime1">
              <a:rPr lang="es-CL" smtClean="0"/>
              <a:t>25-11-2021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AF12C-0206-4C5C-9AB8-4B1AC65D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98995E-DF2B-4F7B-8FF1-624EEE67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536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C64F5-E640-4B56-BFD9-5FBC9433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055EF-394F-4D0B-8BB0-6DD8D02B8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8D6D0-5F11-47FD-80B8-20F2E1D9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8B12D6-877B-4B01-A65B-940FF0F3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112B-7982-4007-B005-C5D0A94BCE9F}" type="datetime1">
              <a:rPr lang="es-CL" smtClean="0"/>
              <a:t>25-11-2021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263F95-2823-446C-8090-BA7314B5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C1D53-0C37-4D33-97D8-7E2A54D0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38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C010-79D0-4D22-8A9E-6998977F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65C28-64FE-44C3-903D-A0C0C99E7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AEF6EE-3951-4422-956D-A2CECAA58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41EA0E-1DED-4B7A-9B33-FD30764D7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8951AC-E79B-47A0-A836-835B05FA1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F0A28F7-66EB-4DF9-82D1-E9AFFA96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9733-7EE4-465A-A293-48792717B010}" type="datetime1">
              <a:rPr lang="es-CL" smtClean="0"/>
              <a:t>25-11-2021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177930-0A81-4763-BF1A-14CC0064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88D581-B258-4A33-BDA5-04F13AFD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102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35471-FC9F-43EB-9EAC-27840579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7CD458-1021-456A-8269-28F72A52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9148-DC14-4B05-B50B-944443A5E94E}" type="datetime1">
              <a:rPr lang="es-CL" smtClean="0"/>
              <a:t>25-11-2021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A18F91-A14B-4A9A-9A0B-CBD18B5C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541B71-C777-4166-81A4-FEA41DDF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85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F50123F-9A55-4825-A3B2-295D885F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B913-F46D-4879-A695-38BA8EAE0D1C}" type="datetime1">
              <a:rPr lang="es-CL" smtClean="0"/>
              <a:t>25-11-2021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366C8E-7CE9-4CD0-82FD-2EC60C02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B5FC08-0D4F-44D4-A1B0-871A626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628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0DC17-EA88-4257-858F-FCFCCEB5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68A3E-B254-4B09-9A72-FB19DC8E3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AE4FBD-7FB9-43A0-896D-CBDD8A734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F42EB-5304-4EFA-BC9C-1F0E22FE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3AC6-4343-4A3C-BE41-D5FAC4C313FF}" type="datetime1">
              <a:rPr lang="es-CL" smtClean="0"/>
              <a:t>25-11-2021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5A0DAC-9B8D-423D-A957-53621B62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AAD217-8911-4CDA-9808-8A5C0BCE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557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AA8D4-2B7C-4C18-851D-183F6B37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437758-6963-42B2-B928-02E0819DE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B70D3D-9BF8-4BC5-BCE9-13A8E5165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B65B1D-6DA5-4EF7-9F1A-9193DE41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DA17-40BB-4CF8-9503-4DE885A08127}" type="datetime1">
              <a:rPr lang="es-CL" smtClean="0"/>
              <a:t>25-11-2021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AF92D6-5468-44C9-8006-FE9B25A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3AB986-C110-4321-A8B1-02D188B2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628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D871C0-F511-4528-A7C3-90B8AE51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F7F15-1B09-46CF-B944-DC0F1A896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68381-BCBE-4FB9-BEE1-2F5EC1DC0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3EC3E-0DD2-4D84-947F-B899042B7A43}" type="datetime1">
              <a:rPr lang="es-CL" smtClean="0"/>
              <a:t>25-11-2021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E7ACBC-DF8D-4553-8547-469A78B3A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3811D7-4A93-4173-A367-93224271E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7682-F922-4C97-97F5-3E1F2C4BB3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266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Fondos de pantalla ID:530615">
            <a:extLst>
              <a:ext uri="{FF2B5EF4-FFF2-40B4-BE49-F238E27FC236}">
                <a16:creationId xmlns:a16="http://schemas.microsoft.com/office/drawing/2014/main" id="{56BD301B-C836-4FCF-BCEB-594BB952E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7F4694-0B0D-4CEB-86BB-37A11787D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s-CL" sz="6600">
                <a:solidFill>
                  <a:srgbClr val="FFFFFF"/>
                </a:solidFill>
              </a:rPr>
              <a:t>Mecánica de Materiales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AC1C2-3AF8-4890-A7CF-2DB36DAC3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s-CL">
                <a:solidFill>
                  <a:srgbClr val="FFFFFF"/>
                </a:solidFill>
              </a:rPr>
              <a:t>Capitulo 7: Flexión (Momento de área)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4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FDBD0-851B-4DAE-919A-9BD3C74B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05" y="97967"/>
            <a:ext cx="9692640" cy="783744"/>
          </a:xfrm>
        </p:spPr>
        <p:txBody>
          <a:bodyPr/>
          <a:lstStyle/>
          <a:p>
            <a:r>
              <a:rPr lang="es-CL"/>
              <a:t>Flexión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21A90-7A60-4724-92AB-5C33F092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49" y="1530837"/>
            <a:ext cx="10018662" cy="4351337"/>
          </a:xfrm>
        </p:spPr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AFE13E-F00B-4B16-B020-917E9B30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5D5CEB-E8A9-4D44-8815-5F23B870C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54681" r="59466" b="5334"/>
          <a:stretch/>
        </p:blipFill>
        <p:spPr>
          <a:xfrm>
            <a:off x="3448131" y="636968"/>
            <a:ext cx="3676560" cy="21519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699FBD-6A0D-4A3C-AB5C-B6529060D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2" t="66004" r="12441" b="5080"/>
          <a:stretch/>
        </p:blipFill>
        <p:spPr>
          <a:xfrm>
            <a:off x="7199734" y="720913"/>
            <a:ext cx="3426520" cy="1480068"/>
          </a:xfrm>
          <a:prstGeom prst="rect">
            <a:avLst/>
          </a:prstGeom>
        </p:spPr>
      </p:pic>
      <p:pic>
        <p:nvPicPr>
          <p:cNvPr id="2050" name="Picture 2" descr="Propiedades mecánicas | Manual Técnico de formación para la caracterización  de madera de uso estructural">
            <a:extLst>
              <a:ext uri="{FF2B5EF4-FFF2-40B4-BE49-F238E27FC236}">
                <a16:creationId xmlns:a16="http://schemas.microsoft.com/office/drawing/2014/main" id="{37CC82C4-9916-41E0-94EF-1F5E6F150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00" y="846198"/>
            <a:ext cx="2572244" cy="19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BB9EB59-F3DC-44D1-8129-F4F9AA9E2F18}"/>
                  </a:ext>
                </a:extLst>
              </p:cNvPr>
              <p:cNvSpPr txBox="1"/>
              <p:nvPr/>
            </p:nvSpPr>
            <p:spPr>
              <a:xfrm>
                <a:off x="321414" y="4981860"/>
                <a:ext cx="5019674" cy="148720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𝐞𝐧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𝐯𝐚𝐥𝐨𝐫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𝐚𝐛𝐬𝐨𝐥𝐮𝐭𝐨</m:t>
                      </m:r>
                    </m:oMath>
                  </m:oMathPara>
                </a14:m>
                <a:endParaRPr lang="es-CL" b="1"/>
              </a:p>
              <a:p>
                <a:pPr algn="ctr"/>
                <a:r>
                  <a:rPr lang="en-US"/>
                  <a:t>+ </a:t>
                </a:r>
                <a:r>
                  <a:rPr lang="es-CL"/>
                  <a:t>corresponde a las fibras traccionadas</a:t>
                </a:r>
              </a:p>
              <a:p>
                <a:pPr algn="ctr"/>
                <a:r>
                  <a:rPr lang="en-US"/>
                  <a:t> - </a:t>
                </a:r>
                <a:r>
                  <a:rPr lang="es-CL"/>
                  <a:t>corresponde a las fibras comprimidas</a:t>
                </a: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BB9EB59-F3DC-44D1-8129-F4F9AA9E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14" y="4981860"/>
                <a:ext cx="5019674" cy="1487202"/>
              </a:xfrm>
              <a:prstGeom prst="rect">
                <a:avLst/>
              </a:prstGeom>
              <a:blipFill>
                <a:blip r:embed="rId4"/>
                <a:stretch>
                  <a:fillRect b="-528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F35F04D-FD9A-4734-8608-32F1B498B51C}"/>
                  </a:ext>
                </a:extLst>
              </p:cNvPr>
              <p:cNvSpPr txBox="1"/>
              <p:nvPr/>
            </p:nvSpPr>
            <p:spPr>
              <a:xfrm>
                <a:off x="7746868" y="5252044"/>
                <a:ext cx="3426520" cy="116673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L" b="0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para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una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seccion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rectangular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F35F04D-FD9A-4734-8608-32F1B498B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68" y="5252044"/>
                <a:ext cx="3426520" cy="1166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B5C867B0-3FF9-4769-A8B9-B9B4E2E392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03" t="1708" r="67027" b="53096"/>
          <a:stretch/>
        </p:blipFill>
        <p:spPr>
          <a:xfrm>
            <a:off x="5522078" y="4729292"/>
            <a:ext cx="2224790" cy="20740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482DDB-989E-4E21-B9F5-E5A1203C2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28" t="14229" r="47266" b="58750"/>
          <a:stretch/>
        </p:blipFill>
        <p:spPr>
          <a:xfrm>
            <a:off x="173891" y="2789122"/>
            <a:ext cx="6322160" cy="207067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91F4E4-DE33-4919-B413-006EA60A3B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78" t="37154" r="63596" b="36479"/>
          <a:stretch/>
        </p:blipFill>
        <p:spPr>
          <a:xfrm>
            <a:off x="7582490" y="2585589"/>
            <a:ext cx="2661008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42E91-CED0-4BFE-BE89-27ADFEE2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Tipo de 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114A77-4848-4666-80B6-417D3BFC8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DA4E6E-0E44-48B5-AA9B-9CBA84AA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3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0226A9-746F-4AD6-AE30-8ABDC97D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t="41926" r="59106" b="17629"/>
          <a:stretch/>
        </p:blipFill>
        <p:spPr>
          <a:xfrm>
            <a:off x="573387" y="1828800"/>
            <a:ext cx="3522762" cy="27736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CCC7B3-1F35-49BA-B926-E082A30ED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17" t="29063" r="16321" b="14607"/>
          <a:stretch/>
        </p:blipFill>
        <p:spPr>
          <a:xfrm>
            <a:off x="4096149" y="1691322"/>
            <a:ext cx="3616504" cy="38630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A92DDFC-6292-49D3-B296-36774939EF5B}"/>
                  </a:ext>
                </a:extLst>
              </p:cNvPr>
              <p:cNvSpPr txBox="1"/>
              <p:nvPr/>
            </p:nvSpPr>
            <p:spPr>
              <a:xfrm>
                <a:off x="4254340" y="5743821"/>
                <a:ext cx="3071884" cy="69346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A92DDFC-6292-49D3-B296-36774939E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40" y="5743821"/>
                <a:ext cx="3071884" cy="693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518EDAF-35E8-4833-865C-C1F20A324617}"/>
                  </a:ext>
                </a:extLst>
              </p:cNvPr>
              <p:cNvSpPr txBox="1"/>
              <p:nvPr/>
            </p:nvSpPr>
            <p:spPr>
              <a:xfrm>
                <a:off x="6237956" y="4670787"/>
                <a:ext cx="13811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518EDAF-35E8-4833-865C-C1F20A324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56" y="4670787"/>
                <a:ext cx="13811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365EFB26-35E2-4AAC-8FD4-49625C173B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79" t="26666" r="60019" b="13858"/>
          <a:stretch/>
        </p:blipFill>
        <p:spPr>
          <a:xfrm>
            <a:off x="7712653" y="1671627"/>
            <a:ext cx="3390472" cy="4765654"/>
          </a:xfrm>
          <a:prstGeom prst="rect">
            <a:avLst/>
          </a:prstGeom>
        </p:spPr>
      </p:pic>
      <p:pic>
        <p:nvPicPr>
          <p:cNvPr id="1026" name="Picture 2" descr="Barra empotrada de longitud L, sometida a flexión por una fuerza P... |  Download Scientific Diagram">
            <a:extLst>
              <a:ext uri="{FF2B5EF4-FFF2-40B4-BE49-F238E27FC236}">
                <a16:creationId xmlns:a16="http://schemas.microsoft.com/office/drawing/2014/main" id="{65078387-C16C-4596-9DFF-D3304C79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82" y="245586"/>
            <a:ext cx="28098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6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7AE30-8B1E-4DA3-9211-CDE940D1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599" y="371035"/>
            <a:ext cx="5055531" cy="861601"/>
          </a:xfrm>
        </p:spPr>
        <p:txBody>
          <a:bodyPr>
            <a:normAutofit/>
          </a:bodyPr>
          <a:lstStyle/>
          <a:p>
            <a:pPr algn="ctr"/>
            <a:r>
              <a:rPr lang="es-CL" sz="2400"/>
              <a:t>Método del área del diagrama momento flector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contenido 36">
                <a:extLst>
                  <a:ext uri="{FF2B5EF4-FFF2-40B4-BE49-F238E27FC236}">
                    <a16:creationId xmlns:a16="http://schemas.microsoft.com/office/drawing/2014/main" id="{F083C266-A3E1-4FAD-8AB0-EE9CB13718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9676" y="5921846"/>
                <a:ext cx="3820287" cy="8001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CL"/>
                  <a:t>Momento del área diagrama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s-CL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s-C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L" i="1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L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den>
                    </m:f>
                    <m:r>
                      <a:rPr lang="es-C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/>
                  <a:t> entre C y D, con respecto a D</a:t>
                </a:r>
              </a:p>
            </p:txBody>
          </p:sp>
        </mc:Choice>
        <mc:Fallback>
          <p:sp>
            <p:nvSpPr>
              <p:cNvPr id="7" name="Marcador de contenido 36">
                <a:extLst>
                  <a:ext uri="{FF2B5EF4-FFF2-40B4-BE49-F238E27FC236}">
                    <a16:creationId xmlns:a16="http://schemas.microsoft.com/office/drawing/2014/main" id="{F083C266-A3E1-4FAD-8AB0-EE9CB1371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9676" y="5921846"/>
                <a:ext cx="3820287" cy="800100"/>
              </a:xfrm>
              <a:blipFill>
                <a:blip r:embed="rId2"/>
                <a:stretch>
                  <a:fillRect l="-1595" t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A3FF32-0C76-41F8-9F65-E8C464B9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4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4AEF9E2-25DF-441D-B97F-9AAE79C2E0D8}"/>
                  </a:ext>
                </a:extLst>
              </p:cNvPr>
              <p:cNvSpPr txBox="1"/>
              <p:nvPr/>
            </p:nvSpPr>
            <p:spPr>
              <a:xfrm>
                <a:off x="104775" y="5002029"/>
                <a:ext cx="5353050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=á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𝑑𝑖𝑎𝑔𝑟𝑎𝑚𝑎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4AEF9E2-25DF-441D-B97F-9AAE79C2E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" y="5002029"/>
                <a:ext cx="5353050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A2700D8-B919-4032-9FD1-9E49758476EE}"/>
                  </a:ext>
                </a:extLst>
              </p:cNvPr>
              <p:cNvSpPr txBox="1"/>
              <p:nvPr/>
            </p:nvSpPr>
            <p:spPr>
              <a:xfrm>
                <a:off x="0" y="5773344"/>
                <a:ext cx="5457825" cy="974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600"/>
                  <a:t>El cambio de pendientes entre dos puntos D y C de una viga flectada es igual al área del diagrama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s-CL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s-CL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L" sz="1600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1600"/>
                  <a:t> entre esos dos puntos </a:t>
                </a: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A2700D8-B919-4032-9FD1-9E497584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73344"/>
                <a:ext cx="5457825" cy="974434"/>
              </a:xfrm>
              <a:prstGeom prst="rect">
                <a:avLst/>
              </a:prstGeom>
              <a:blipFill>
                <a:blip r:embed="rId4"/>
                <a:stretch>
                  <a:fillRect t="-187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5F8700D-1D25-491A-B33D-3AAD6C0F6EFA}"/>
                  </a:ext>
                </a:extLst>
              </p:cNvPr>
              <p:cNvSpPr txBox="1"/>
              <p:nvPr/>
            </p:nvSpPr>
            <p:spPr>
              <a:xfrm>
                <a:off x="6941092" y="4997486"/>
                <a:ext cx="3280642" cy="5167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×á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𝑑𝑖𝑎𝑔𝑟𝑎𝑚𝑎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5F8700D-1D25-491A-B33D-3AAD6C0F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92" y="4997486"/>
                <a:ext cx="3280642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249DE63-304C-4312-958E-8A073E600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51" t="30562" r="39157" b="20449"/>
          <a:stretch/>
        </p:blipFill>
        <p:spPr>
          <a:xfrm>
            <a:off x="5928188" y="1453899"/>
            <a:ext cx="4119938" cy="33596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99D98A-90CE-4D07-B452-B83404EEA9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14" t="26367" r="55234" b="57351"/>
          <a:stretch/>
        </p:blipFill>
        <p:spPr>
          <a:xfrm>
            <a:off x="1159786" y="1453899"/>
            <a:ext cx="3400274" cy="121874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60277F4-0DD2-4256-8CD7-00969C75A3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14" t="52513" r="55234" b="31552"/>
          <a:stretch/>
        </p:blipFill>
        <p:spPr>
          <a:xfrm>
            <a:off x="1169819" y="2530186"/>
            <a:ext cx="3474329" cy="1218742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2616CA5D-8C44-4F26-B82C-F58D8CC17817}"/>
              </a:ext>
            </a:extLst>
          </p:cNvPr>
          <p:cNvSpPr txBox="1">
            <a:spLocks/>
          </p:cNvSpPr>
          <p:nvPr/>
        </p:nvSpPr>
        <p:spPr>
          <a:xfrm>
            <a:off x="5625126" y="468950"/>
            <a:ext cx="5055531" cy="861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2400"/>
              <a:t>Método del momento del área del diagrama momento flector</a:t>
            </a:r>
            <a:endParaRPr lang="en-US" sz="240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07472F0-9B85-4D0D-974C-8A3A06A4A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14" t="77573" r="55234" b="10001"/>
          <a:stretch/>
        </p:blipFill>
        <p:spPr>
          <a:xfrm>
            <a:off x="1097087" y="3779755"/>
            <a:ext cx="3874963" cy="10600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4AB9ACD-EEA4-4DA2-8358-76FEFB02EF61}"/>
                  </a:ext>
                </a:extLst>
              </p:cNvPr>
              <p:cNvSpPr txBox="1"/>
              <p:nvPr/>
            </p:nvSpPr>
            <p:spPr>
              <a:xfrm>
                <a:off x="8886825" y="3905249"/>
                <a:ext cx="2762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4AB9ACD-EEA4-4DA2-8358-76FEFB02E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3905249"/>
                <a:ext cx="276225" cy="369332"/>
              </a:xfrm>
              <a:prstGeom prst="rect">
                <a:avLst/>
              </a:prstGeom>
              <a:blipFill>
                <a:blip r:embed="rId8"/>
                <a:stretch>
                  <a:fillRect r="-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5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animBg="1"/>
      <p:bldP spid="14" grpId="0"/>
      <p:bldP spid="8" grpId="0" animBg="1"/>
      <p:bldP spid="16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22A3BB0-38A6-479B-9811-1D9021898B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8791" y="1154942"/>
                <a:ext cx="4625009" cy="43513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CL"/>
                  <a:t>Con el método del área y del momento de área. Se puede obtener exactamente la misma información que con la ecuación de la elástica.</a:t>
                </a:r>
              </a:p>
              <a:p>
                <a:pPr marL="0" indent="0">
                  <a:buNone/>
                </a:pPr>
                <a:r>
                  <a:rPr lang="es-CL"/>
                  <a:t>Es decir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L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/>
                  <a:t>y reacciones en problemas hiperestáticos.</a:t>
                </a:r>
              </a:p>
              <a:p>
                <a:pPr marL="0" indent="0">
                  <a:buNone/>
                </a:pPr>
                <a:r>
                  <a:rPr lang="es-CL"/>
                  <a:t>En particular este método es muy útil para resolver este tipo de problemas.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22A3BB0-38A6-479B-9811-1D9021898B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8791" y="1154942"/>
                <a:ext cx="4625009" cy="4351337"/>
              </a:xfrm>
              <a:blipFill>
                <a:blip r:embed="rId2"/>
                <a:stretch>
                  <a:fillRect l="-2767" t="-3081" r="-2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32CFC-55BF-43F2-BCA1-66509880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5</a:t>
            </a:fld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F2592C-1CF5-4A83-8223-4DCB876F4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36" t="23521" r="48343" b="20750"/>
          <a:stretch/>
        </p:blipFill>
        <p:spPr>
          <a:xfrm>
            <a:off x="1262523" y="674607"/>
            <a:ext cx="4833477" cy="49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1A288F55-6A09-4DB7-838A-605FDBA4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09" y="153610"/>
            <a:ext cx="5336981" cy="1325562"/>
          </a:xfrm>
        </p:spPr>
        <p:txBody>
          <a:bodyPr/>
          <a:lstStyle/>
          <a:p>
            <a:r>
              <a:rPr lang="es-CL"/>
              <a:t>Vigas empotradas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6C6EF306-DA3B-468D-A671-363FE3A53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5447" y="3953111"/>
                <a:ext cx="6329544" cy="239387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1° </a:t>
                </a:r>
                <a:r>
                  <a:rPr lang="es-CL"/>
                  <a:t>Teorema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𝑟𝑒𝑎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 i="1"/>
              </a:p>
              <a:p>
                <a:pPr marL="0" indent="0">
                  <a:buNone/>
                </a:pPr>
                <a:r>
                  <a:rPr lang="es-CL"/>
                  <a:t>2° Teorema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𝑀𝑜𝑚𝑒𝑛𝑡𝑜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𝑑𝑖𝑎𝑔𝑟𝑎𝑚𝑎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s-CL"/>
              </a:p>
              <a:p>
                <a:pPr marL="0" indent="0">
                  <a:buNone/>
                </a:pPr>
                <a:r>
                  <a:rPr lang="es-CL"/>
                  <a:t>Entre A y x, respecto de x</a:t>
                </a:r>
              </a:p>
            </p:txBody>
          </p:sp>
        </mc:Choice>
        <mc:Fallback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6C6EF306-DA3B-468D-A671-363FE3A53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447" y="3953111"/>
                <a:ext cx="6329544" cy="2393879"/>
              </a:xfrm>
              <a:blipFill>
                <a:blip r:embed="rId2"/>
                <a:stretch>
                  <a:fillRect l="-1252" t="-5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1F1CC5-D578-4662-80F3-925C5F9C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6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C35B3F-FB08-473E-B010-9B078ED59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9" t="31760" r="52050" b="38427"/>
          <a:stretch/>
        </p:blipFill>
        <p:spPr>
          <a:xfrm>
            <a:off x="681198" y="1674079"/>
            <a:ext cx="4786151" cy="2084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F421993-F514-481A-B5CC-147E477976EF}"/>
                  </a:ext>
                </a:extLst>
              </p:cNvPr>
              <p:cNvSpPr txBox="1"/>
              <p:nvPr/>
            </p:nvSpPr>
            <p:spPr>
              <a:xfrm>
                <a:off x="5641841" y="872876"/>
                <a:ext cx="5353050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r>
                        <a:rPr lang="es-CL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𝑚𝑜𝑚𝑒𝑛𝑡𝑜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á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𝑑𝑖𝑎𝑔𝑟𝑎𝑚𝑎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F421993-F514-481A-B5CC-147E47797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841" y="872876"/>
                <a:ext cx="5353050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CB29F8E-0AE8-462E-9AD1-BE66BCF58013}"/>
                  </a:ext>
                </a:extLst>
              </p:cNvPr>
              <p:cNvSpPr txBox="1"/>
              <p:nvPr/>
            </p:nvSpPr>
            <p:spPr>
              <a:xfrm>
                <a:off x="5641839" y="188157"/>
                <a:ext cx="5353050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=á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𝑑𝑖𝑎𝑔𝑟𝑎𝑚𝑎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CB29F8E-0AE8-462E-9AD1-BE66BCF5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839" y="188157"/>
                <a:ext cx="535305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9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5526D-3B68-404A-9C16-9BA0F7B2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11" y="702301"/>
            <a:ext cx="4845349" cy="675940"/>
          </a:xfrm>
        </p:spPr>
        <p:txBody>
          <a:bodyPr>
            <a:normAutofit fontScale="90000"/>
          </a:bodyPr>
          <a:lstStyle/>
          <a:p>
            <a:r>
              <a:rPr lang="es-CL"/>
              <a:t>Vigas sin empotramiento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C39754F-92BC-493B-9902-2E8880BB3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522202"/>
                <a:ext cx="4144651" cy="97913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CL"/>
                  <a:t>Por trigonometría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𝑙𝑎𝑟𝑔𝑜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C39754F-92BC-493B-9902-2E8880BB3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522202"/>
                <a:ext cx="4144651" cy="979130"/>
              </a:xfrm>
              <a:blipFill>
                <a:blip r:embed="rId2"/>
                <a:stretch>
                  <a:fillRect l="-1618" t="-1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12CDC-51B8-4A8C-B312-FA68FF88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7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7CBC14B-70F5-41F9-A470-A595B8000206}"/>
                  </a:ext>
                </a:extLst>
              </p:cNvPr>
              <p:cNvSpPr txBox="1"/>
              <p:nvPr/>
            </p:nvSpPr>
            <p:spPr>
              <a:xfrm>
                <a:off x="3784941" y="3049973"/>
                <a:ext cx="53340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7CBC14B-70F5-41F9-A470-A595B8000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941" y="3049973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7F4DE53-6A76-42B2-8C6B-AEA3FA18386D}"/>
                  </a:ext>
                </a:extLst>
              </p:cNvPr>
              <p:cNvSpPr txBox="1"/>
              <p:nvPr/>
            </p:nvSpPr>
            <p:spPr>
              <a:xfrm>
                <a:off x="3555231" y="1745543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7F4DE53-6A76-42B2-8C6B-AEA3FA183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231" y="174554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076E5F9-7607-49B6-8F9C-7BA356249BAE}"/>
              </a:ext>
            </a:extLst>
          </p:cNvPr>
          <p:cNvCxnSpPr>
            <a:cxnSpLocks/>
          </p:cNvCxnSpPr>
          <p:nvPr/>
        </p:nvCxnSpPr>
        <p:spPr>
          <a:xfrm>
            <a:off x="556415" y="2123719"/>
            <a:ext cx="3936256" cy="2876837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E43E672-6119-4834-AFF8-F6380BB075B2}"/>
              </a:ext>
            </a:extLst>
          </p:cNvPr>
          <p:cNvCxnSpPr>
            <a:cxnSpLocks/>
          </p:cNvCxnSpPr>
          <p:nvPr/>
        </p:nvCxnSpPr>
        <p:spPr>
          <a:xfrm>
            <a:off x="545080" y="2126109"/>
            <a:ext cx="3960000" cy="9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210693C-E45E-4D1B-8FE0-6E272A322420}"/>
              </a:ext>
            </a:extLst>
          </p:cNvPr>
          <p:cNvCxnSpPr>
            <a:cxnSpLocks/>
          </p:cNvCxnSpPr>
          <p:nvPr/>
        </p:nvCxnSpPr>
        <p:spPr>
          <a:xfrm flipH="1">
            <a:off x="4031231" y="2545209"/>
            <a:ext cx="5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2E4CFEB-BB4B-43C7-83A4-B17F4D467199}"/>
              </a:ext>
            </a:extLst>
          </p:cNvPr>
          <p:cNvCxnSpPr>
            <a:cxnSpLocks/>
          </p:cNvCxnSpPr>
          <p:nvPr/>
        </p:nvCxnSpPr>
        <p:spPr>
          <a:xfrm>
            <a:off x="3783139" y="2659509"/>
            <a:ext cx="0" cy="1819275"/>
          </a:xfrm>
          <a:prstGeom prst="straightConnector1">
            <a:avLst/>
          </a:prstGeom>
          <a:ln>
            <a:solidFill>
              <a:srgbClr val="CC00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959F225-039C-4C8B-A6ED-B03D53D36869}"/>
                  </a:ext>
                </a:extLst>
              </p:cNvPr>
              <p:cNvSpPr txBox="1"/>
              <p:nvPr/>
            </p:nvSpPr>
            <p:spPr>
              <a:xfrm>
                <a:off x="4349352" y="1825843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959F225-039C-4C8B-A6ED-B03D53D36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352" y="1825843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3789FF2-0DFF-4C34-9F25-818A449AC16F}"/>
                  </a:ext>
                </a:extLst>
              </p:cNvPr>
              <p:cNvSpPr txBox="1"/>
              <p:nvPr/>
            </p:nvSpPr>
            <p:spPr>
              <a:xfrm>
                <a:off x="263998" y="1838930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3789FF2-0DFF-4C34-9F25-818A449A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8" y="1838930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BED9581-2122-482F-ACA7-FE971474FD95}"/>
              </a:ext>
            </a:extLst>
          </p:cNvPr>
          <p:cNvCxnSpPr/>
          <p:nvPr/>
        </p:nvCxnSpPr>
        <p:spPr>
          <a:xfrm>
            <a:off x="1878581" y="1516509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AA395BB1-8565-4162-AC96-D1BC88A4E985}"/>
                  </a:ext>
                </a:extLst>
              </p:cNvPr>
              <p:cNvSpPr txBox="1"/>
              <p:nvPr/>
            </p:nvSpPr>
            <p:spPr>
              <a:xfrm>
                <a:off x="1783532" y="1484102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AA395BB1-8565-4162-AC96-D1BC88A4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32" y="1484102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2301CBE1-D9E6-4878-A6A0-AD55E90E6831}"/>
                  </a:ext>
                </a:extLst>
              </p:cNvPr>
              <p:cNvSpPr txBox="1"/>
              <p:nvPr/>
            </p:nvSpPr>
            <p:spPr>
              <a:xfrm rot="2278641">
                <a:off x="733588" y="2574878"/>
                <a:ext cx="53340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rgbClr val="FF99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CL" b="0" i="1" smtClean="0">
                          <a:solidFill>
                            <a:srgbClr val="FF99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𝑎𝑛𝑔𝑒𝑛𝑡𝑒</m:t>
                      </m:r>
                      <m:r>
                        <a:rPr lang="es-CL" b="0" i="1" smtClean="0">
                          <a:solidFill>
                            <a:srgbClr val="FF99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solidFill>
                            <a:srgbClr val="FF99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</m:t>
                      </m:r>
                      <m:r>
                        <a:rPr lang="es-CL" b="0" i="1" smtClean="0">
                          <a:solidFill>
                            <a:srgbClr val="FF99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solidFill>
                            <a:srgbClr val="FF99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2301CBE1-D9E6-4878-A6A0-AD55E90E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78641">
                <a:off x="733588" y="2574878"/>
                <a:ext cx="533400" cy="369332"/>
              </a:xfrm>
              <a:prstGeom prst="rect">
                <a:avLst/>
              </a:prstGeom>
              <a:blipFill>
                <a:blip r:embed="rId8"/>
                <a:stretch>
                  <a:fillRect r="-127778" b="-105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D09F2668-938F-4764-AB99-DEA6FEA5D090}"/>
              </a:ext>
            </a:extLst>
          </p:cNvPr>
          <p:cNvSpPr/>
          <p:nvPr/>
        </p:nvSpPr>
        <p:spPr>
          <a:xfrm>
            <a:off x="519655" y="2143995"/>
            <a:ext cx="108000" cy="10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7A89B168-0CB0-423B-8C9D-BC6AD403C4AD}"/>
              </a:ext>
            </a:extLst>
          </p:cNvPr>
          <p:cNvSpPr/>
          <p:nvPr/>
        </p:nvSpPr>
        <p:spPr>
          <a:xfrm>
            <a:off x="4428702" y="2148799"/>
            <a:ext cx="108000" cy="10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D16CFF5A-A5C4-460C-BE0F-5AA74C95BED4}"/>
              </a:ext>
            </a:extLst>
          </p:cNvPr>
          <p:cNvSpPr/>
          <p:nvPr/>
        </p:nvSpPr>
        <p:spPr>
          <a:xfrm rot="7846540">
            <a:off x="-326021" y="-2795342"/>
            <a:ext cx="5102468" cy="5966999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2434EED-D2D9-4B98-99E7-74C0DB125BEA}"/>
                  </a:ext>
                </a:extLst>
              </p:cNvPr>
              <p:cNvSpPr txBox="1"/>
              <p:nvPr/>
            </p:nvSpPr>
            <p:spPr>
              <a:xfrm>
                <a:off x="4452541" y="3028821"/>
                <a:ext cx="53340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2434EED-D2D9-4B98-99E7-74C0DB125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41" y="3028821"/>
                <a:ext cx="533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3F49D7C-9CA0-48D3-AF23-BFB42A68D92E}"/>
              </a:ext>
            </a:extLst>
          </p:cNvPr>
          <p:cNvCxnSpPr>
            <a:cxnSpLocks/>
          </p:cNvCxnSpPr>
          <p:nvPr/>
        </p:nvCxnSpPr>
        <p:spPr>
          <a:xfrm>
            <a:off x="4504494" y="2247817"/>
            <a:ext cx="0" cy="2755129"/>
          </a:xfrm>
          <a:prstGeom prst="straightConnector1">
            <a:avLst/>
          </a:prstGeom>
          <a:ln>
            <a:solidFill>
              <a:srgbClr val="CC00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572B8C08-E52B-4555-B5C9-C613A77CAF61}"/>
              </a:ext>
            </a:extLst>
          </p:cNvPr>
          <p:cNvCxnSpPr>
            <a:cxnSpLocks/>
          </p:cNvCxnSpPr>
          <p:nvPr/>
        </p:nvCxnSpPr>
        <p:spPr>
          <a:xfrm>
            <a:off x="3771620" y="2143995"/>
            <a:ext cx="0" cy="515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233E70C6-03B3-46A6-96EA-98F19C20FBCA}"/>
                  </a:ext>
                </a:extLst>
              </p:cNvPr>
              <p:cNvSpPr txBox="1"/>
              <p:nvPr/>
            </p:nvSpPr>
            <p:spPr>
              <a:xfrm>
                <a:off x="3606276" y="2115594"/>
                <a:ext cx="631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233E70C6-03B3-46A6-96EA-98F19C20F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76" y="2115594"/>
                <a:ext cx="631030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65AA5D79-1569-45D9-B99B-07EB7FB71CF0}"/>
                  </a:ext>
                </a:extLst>
              </p:cNvPr>
              <p:cNvSpPr txBox="1"/>
              <p:nvPr/>
            </p:nvSpPr>
            <p:spPr>
              <a:xfrm>
                <a:off x="739701" y="2105840"/>
                <a:ext cx="795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FF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65AA5D79-1569-45D9-B99B-07EB7FB71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01" y="2105840"/>
                <a:ext cx="795337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7FDD667C-356A-4414-8F5E-935BA058AE3B}"/>
                  </a:ext>
                </a:extLst>
              </p:cNvPr>
              <p:cNvSpPr txBox="1"/>
              <p:nvPr/>
            </p:nvSpPr>
            <p:spPr>
              <a:xfrm>
                <a:off x="6362037" y="2501332"/>
                <a:ext cx="4632852" cy="11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L"/>
                  <a:t>2° Teorema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𝑀𝑜𝑚𝑒𝑛𝑡𝑜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𝑑𝑖𝑎𝑔𝑟𝑎𝑚𝑎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s-CL"/>
                  <a:t>Entre A y B, respecto a B</a:t>
                </a:r>
              </a:p>
            </p:txBody>
          </p:sp>
        </mc:Choice>
        <mc:Fallback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7FDD667C-356A-4414-8F5E-935BA058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037" y="2501332"/>
                <a:ext cx="4632852" cy="1163075"/>
              </a:xfrm>
              <a:prstGeom prst="rect">
                <a:avLst/>
              </a:prstGeom>
              <a:blipFill>
                <a:blip r:embed="rId12"/>
                <a:stretch>
                  <a:fillRect l="-1184" t="-2618" b="-7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Marcador de contenido 2">
                <a:extLst>
                  <a:ext uri="{FF2B5EF4-FFF2-40B4-BE49-F238E27FC236}">
                    <a16:creationId xmlns:a16="http://schemas.microsoft.com/office/drawing/2014/main" id="{BC604FD9-4AD0-4E5B-B3AB-8B390C174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6410" y="3867104"/>
                <a:ext cx="4144651" cy="979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L"/>
                  <a:t>Por trigonometría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s-CL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𝑙𝑎𝑟𝑔𝑜</m:t>
                          </m:r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𝑙𝑎𝑟𝑔𝑜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𝐴𝑥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Font typeface="Arial" pitchFamily="34" charset="0"/>
                  <a:buNone/>
                </a:pPr>
                <a:endParaRPr lang="en-US"/>
              </a:p>
            </p:txBody>
          </p:sp>
        </mc:Choice>
        <mc:Fallback>
          <p:sp>
            <p:nvSpPr>
              <p:cNvPr id="86" name="Marcador de contenido 2">
                <a:extLst>
                  <a:ext uri="{FF2B5EF4-FFF2-40B4-BE49-F238E27FC236}">
                    <a16:creationId xmlns:a16="http://schemas.microsoft.com/office/drawing/2014/main" id="{BC604FD9-4AD0-4E5B-B3AB-8B390C17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10" y="3867104"/>
                <a:ext cx="4144651" cy="979130"/>
              </a:xfrm>
              <a:prstGeom prst="rect">
                <a:avLst/>
              </a:prstGeom>
              <a:blipFill>
                <a:blip r:embed="rId13"/>
                <a:stretch>
                  <a:fillRect l="-294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Marcador de contenido 2">
                <a:extLst>
                  <a:ext uri="{FF2B5EF4-FFF2-40B4-BE49-F238E27FC236}">
                    <a16:creationId xmlns:a16="http://schemas.microsoft.com/office/drawing/2014/main" id="{284293D8-6EA9-4D6E-A358-01F5A6C67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6191" y="4949598"/>
                <a:ext cx="4238642" cy="17547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L"/>
                  <a:t>Por tanto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s-CL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𝑙𝑎𝑟𝑔𝑜</m:t>
                          </m:r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𝐴𝑥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𝑀𝑜𝑚𝑒𝑛𝑡𝑜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s-CL"/>
                  <a:t>Entre A y x, respecto a x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Font typeface="Arial" pitchFamily="34" charset="0"/>
                  <a:buNone/>
                </a:pPr>
                <a:endParaRPr lang="en-US"/>
              </a:p>
            </p:txBody>
          </p:sp>
        </mc:Choice>
        <mc:Fallback>
          <p:sp>
            <p:nvSpPr>
              <p:cNvPr id="87" name="Marcador de contenido 2">
                <a:extLst>
                  <a:ext uri="{FF2B5EF4-FFF2-40B4-BE49-F238E27FC236}">
                    <a16:creationId xmlns:a16="http://schemas.microsoft.com/office/drawing/2014/main" id="{284293D8-6EA9-4D6E-A358-01F5A6C6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191" y="4949598"/>
                <a:ext cx="4238642" cy="1754792"/>
              </a:xfrm>
              <a:prstGeom prst="rect">
                <a:avLst/>
              </a:prstGeom>
              <a:blipFill>
                <a:blip r:embed="rId14"/>
                <a:stretch>
                  <a:fillRect l="-862" t="-4514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4EA40C9-466D-4996-9347-54DDFF901C3D}"/>
              </a:ext>
            </a:extLst>
          </p:cNvPr>
          <p:cNvCxnSpPr>
            <a:cxnSpLocks/>
          </p:cNvCxnSpPr>
          <p:nvPr/>
        </p:nvCxnSpPr>
        <p:spPr>
          <a:xfrm flipH="1">
            <a:off x="2765842" y="2121812"/>
            <a:ext cx="0" cy="83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0E4317A7-6E8C-40B9-947F-012329577C3F}"/>
                  </a:ext>
                </a:extLst>
              </p:cNvPr>
              <p:cNvSpPr txBox="1"/>
              <p:nvPr/>
            </p:nvSpPr>
            <p:spPr>
              <a:xfrm>
                <a:off x="2826629" y="2308008"/>
                <a:ext cx="631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0E4317A7-6E8C-40B9-947F-01232957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29" y="2308008"/>
                <a:ext cx="631030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8CC19CF-DB95-4A8B-9E8A-3495D2CBC56D}"/>
                  </a:ext>
                </a:extLst>
              </p:cNvPr>
              <p:cNvSpPr txBox="1"/>
              <p:nvPr/>
            </p:nvSpPr>
            <p:spPr>
              <a:xfrm>
                <a:off x="2534120" y="1756201"/>
                <a:ext cx="631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8CC19CF-DB95-4A8B-9E8A-3495D2CB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20" y="1756201"/>
                <a:ext cx="6310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1924DEDA-8B99-430B-86D4-967045894385}"/>
                  </a:ext>
                </a:extLst>
              </p:cNvPr>
              <p:cNvSpPr txBox="1"/>
              <p:nvPr/>
            </p:nvSpPr>
            <p:spPr>
              <a:xfrm>
                <a:off x="2773665" y="3196046"/>
                <a:ext cx="533400" cy="404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99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99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99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1924DEDA-8B99-430B-86D4-967045894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65" y="3196046"/>
                <a:ext cx="533400" cy="404213"/>
              </a:xfrm>
              <a:prstGeom prst="rect">
                <a:avLst/>
              </a:prstGeom>
              <a:blipFill>
                <a:blip r:embed="rId17"/>
                <a:stretch>
                  <a:fillRect r="-2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2C2D5ADD-4B5A-492F-8A9D-D5184DD17EA2}"/>
              </a:ext>
            </a:extLst>
          </p:cNvPr>
          <p:cNvCxnSpPr>
            <a:cxnSpLocks/>
          </p:cNvCxnSpPr>
          <p:nvPr/>
        </p:nvCxnSpPr>
        <p:spPr>
          <a:xfrm>
            <a:off x="2773665" y="2940083"/>
            <a:ext cx="0" cy="825128"/>
          </a:xfrm>
          <a:prstGeom prst="straightConnector1">
            <a:avLst/>
          </a:prstGeom>
          <a:ln>
            <a:solidFill>
              <a:srgbClr val="CC00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D086DF7C-B72B-4D8B-9953-687329B23A98}"/>
                  </a:ext>
                </a:extLst>
              </p:cNvPr>
              <p:cNvSpPr txBox="1"/>
              <p:nvPr/>
            </p:nvSpPr>
            <p:spPr>
              <a:xfrm>
                <a:off x="5641841" y="872876"/>
                <a:ext cx="5353050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r>
                        <a:rPr lang="es-CL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𝑚𝑜𝑚𝑒𝑛𝑡𝑜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á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𝑑𝑖𝑎𝑔𝑟𝑎𝑚𝑎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D086DF7C-B72B-4D8B-9953-687329B23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841" y="872876"/>
                <a:ext cx="5353050" cy="6090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539F4F9A-531B-4C93-B6CA-AD5ABEC68090}"/>
                  </a:ext>
                </a:extLst>
              </p:cNvPr>
              <p:cNvSpPr txBox="1"/>
              <p:nvPr/>
            </p:nvSpPr>
            <p:spPr>
              <a:xfrm>
                <a:off x="5641839" y="188157"/>
                <a:ext cx="5353050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=á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𝑑𝑖𝑎𝑔𝑟𝑎𝑚𝑎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539F4F9A-531B-4C93-B6CA-AD5ABEC68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839" y="188157"/>
                <a:ext cx="5353050" cy="6090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Marcador de contenido 2">
                <a:extLst>
                  <a:ext uri="{FF2B5EF4-FFF2-40B4-BE49-F238E27FC236}">
                    <a16:creationId xmlns:a16="http://schemas.microsoft.com/office/drawing/2014/main" id="{39398DDD-9331-4DF6-9972-20B2B89057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98" y="4569056"/>
                <a:ext cx="4626845" cy="24728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L"/>
                  <a:t>Para obtener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s-CL"/>
              </a:p>
              <a:p>
                <a:r>
                  <a:rPr lang="es-CL"/>
                  <a:t>Tenemos que</a:t>
                </a: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L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CL" smtClean="0">
                          <a:latin typeface="Cambria Math" panose="02040503050406030204" pitchFamily="18" charset="0"/>
                        </a:rPr>
                        <m:t>rea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s-CL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smtClean="0">
                          <a:latin typeface="Cambria Math" panose="02040503050406030204" pitchFamily="18" charset="0"/>
                        </a:rPr>
                        <m:t>entre</m:t>
                      </m:r>
                      <m:r>
                        <a:rPr lang="es-CL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CL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s-CL"/>
              </a:p>
              <a:p>
                <a:pPr marL="0" indent="0">
                  <a:buFont typeface="Arial" pitchFamily="34" charset="0"/>
                  <a:buNone/>
                </a:pPr>
                <a:endParaRPr lang="en-US"/>
              </a:p>
              <a:p>
                <a:pPr marL="0" indent="0">
                  <a:buFont typeface="Arial" pitchFamily="34" charset="0"/>
                  <a:buNone/>
                </a:pPr>
                <a:endParaRPr lang="en-US"/>
              </a:p>
            </p:txBody>
          </p:sp>
        </mc:Choice>
        <mc:Fallback>
          <p:sp>
            <p:nvSpPr>
              <p:cNvPr id="40" name="Marcador de contenido 2">
                <a:extLst>
                  <a:ext uri="{FF2B5EF4-FFF2-40B4-BE49-F238E27FC236}">
                    <a16:creationId xmlns:a16="http://schemas.microsoft.com/office/drawing/2014/main" id="{39398DDD-9331-4DF6-9972-20B2B8905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8" y="4569056"/>
                <a:ext cx="4626845" cy="2472863"/>
              </a:xfrm>
              <a:prstGeom prst="rect">
                <a:avLst/>
              </a:prstGeom>
              <a:blipFill>
                <a:blip r:embed="rId20"/>
                <a:stretch>
                  <a:fillRect l="-264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4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/>
      <p:bldP spid="27" grpId="0" animBg="1"/>
      <p:bldP spid="36" grpId="0" animBg="1"/>
      <p:bldP spid="44" grpId="0"/>
      <p:bldP spid="56" grpId="0"/>
      <p:bldP spid="85" grpId="0"/>
      <p:bldP spid="86" grpId="0" build="p"/>
      <p:bldP spid="87" grpId="0" build="p"/>
      <p:bldP spid="32" grpId="0"/>
      <p:bldP spid="33" grpId="0"/>
      <p:bldP spid="34" grpId="0" animBg="1"/>
      <p:bldP spid="38" grpId="0" animBg="1"/>
      <p:bldP spid="39" grpId="0" animBg="1"/>
      <p:bldP spid="4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B6341-244E-4B68-B4D5-A5DC8612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284265"/>
            <a:ext cx="9692640" cy="787196"/>
          </a:xfrm>
        </p:spPr>
        <p:txBody>
          <a:bodyPr>
            <a:normAutofit fontScale="90000"/>
          </a:bodyPr>
          <a:lstStyle/>
          <a:p>
            <a:r>
              <a:rPr lang="es-CL" sz="2400"/>
              <a:t>Ejemplo</a:t>
            </a:r>
            <a:r>
              <a:rPr lang="en-US" sz="2400"/>
              <a:t> (9.12 F. Beer, </a:t>
            </a:r>
            <a:r>
              <a:rPr lang="es-CL" sz="2400"/>
              <a:t>Mecánica</a:t>
            </a:r>
            <a:r>
              <a:rPr lang="en-US" sz="2400"/>
              <a:t> de </a:t>
            </a:r>
            <a:r>
              <a:rPr lang="es-CL" sz="2400"/>
              <a:t>Materiales</a:t>
            </a:r>
            <a:r>
              <a:rPr lang="en-US" sz="2400"/>
              <a:t>): </a:t>
            </a:r>
            <a:r>
              <a:rPr lang="es-CL" sz="2400"/>
              <a:t>Para la viga de la figura calcule la pendiente en A</a:t>
            </a:r>
            <a:br>
              <a:rPr lang="es-CL" sz="2400"/>
            </a:br>
            <a:endParaRPr lang="en-US" sz="2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C3EE6B-DA6C-474E-919B-D022BF7E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8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75FB8E-F95D-473B-B1CF-8A565D0A3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3" t="50000" r="46404" b="17903"/>
          <a:stretch/>
        </p:blipFill>
        <p:spPr>
          <a:xfrm>
            <a:off x="164592" y="785331"/>
            <a:ext cx="3976099" cy="22012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FB53493-96A4-4B67-86EA-403BD696B73A}"/>
                  </a:ext>
                </a:extLst>
              </p:cNvPr>
              <p:cNvSpPr txBox="1"/>
              <p:nvPr/>
            </p:nvSpPr>
            <p:spPr>
              <a:xfrm>
                <a:off x="4209271" y="963450"/>
                <a:ext cx="5353050" cy="6090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=á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𝑟𝑒𝑎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𝑑𝑖𝑎𝑔𝑟𝑎𝑚𝑎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FB53493-96A4-4B67-86EA-403BD696B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71" y="963450"/>
                <a:ext cx="5353050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2AEA96E0-ED2C-4FCE-92C3-935D655C5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4" t="21423" r="44635" b="10864"/>
          <a:stretch/>
        </p:blipFill>
        <p:spPr>
          <a:xfrm>
            <a:off x="398470" y="2986570"/>
            <a:ext cx="2405018" cy="34618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AB36C2-A278-494B-BE69-8F3F989B2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81" t="32834" r="38203" b="17916"/>
          <a:stretch/>
        </p:blipFill>
        <p:spPr>
          <a:xfrm>
            <a:off x="3900442" y="1740218"/>
            <a:ext cx="3159706" cy="33775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4D7FBAC-0437-43F2-A851-12D865CC5AE4}"/>
                  </a:ext>
                </a:extLst>
              </p:cNvPr>
              <p:cNvSpPr txBox="1"/>
              <p:nvPr/>
            </p:nvSpPr>
            <p:spPr>
              <a:xfrm>
                <a:off x="7248524" y="1997244"/>
                <a:ext cx="3320415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𝑙𝑎𝑟𝑔𝑜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4D7FBAC-0437-43F2-A851-12D865CC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524" y="1997244"/>
                <a:ext cx="3320415" cy="6613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1935FCE-E13B-4DF1-B10F-FA6F3AF20F9B}"/>
                  </a:ext>
                </a:extLst>
              </p:cNvPr>
              <p:cNvSpPr txBox="1"/>
              <p:nvPr/>
            </p:nvSpPr>
            <p:spPr>
              <a:xfrm>
                <a:off x="6092298" y="3686714"/>
                <a:ext cx="53340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99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1935FCE-E13B-4DF1-B10F-FA6F3AF20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98" y="3686714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2D4E977-5E39-42A5-8DC5-03A2F4057863}"/>
                  </a:ext>
                </a:extLst>
              </p:cNvPr>
              <p:cNvSpPr txBox="1"/>
              <p:nvPr/>
            </p:nvSpPr>
            <p:spPr>
              <a:xfrm>
                <a:off x="6944562" y="2955024"/>
                <a:ext cx="4611571" cy="48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𝑀𝑜𝑚𝑒𝑛𝑡𝑜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𝑎𝑟𝑒𝑎</m:t>
                    </m:r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</m:oMath>
                </a14:m>
                <a:r>
                  <a:rPr lang="en-US"/>
                  <a:t> respecto de B</a:t>
                </a: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2D4E977-5E39-42A5-8DC5-03A2F4057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562" y="2955024"/>
                <a:ext cx="4611571" cy="484172"/>
              </a:xfrm>
              <a:prstGeom prst="rect">
                <a:avLst/>
              </a:prstGeom>
              <a:blipFill>
                <a:blip r:embed="rId8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>
            <a:extLst>
              <a:ext uri="{FF2B5EF4-FFF2-40B4-BE49-F238E27FC236}">
                <a16:creationId xmlns:a16="http://schemas.microsoft.com/office/drawing/2014/main" id="{542E3282-04E6-4D07-BE78-4CDAAB5D2C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91" t="29123" r="44844" b="50973"/>
          <a:stretch/>
        </p:blipFill>
        <p:spPr>
          <a:xfrm>
            <a:off x="6681269" y="3725727"/>
            <a:ext cx="4611571" cy="10924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17E4FF1-8AA0-41C8-A519-A62D3FE7D0A5}"/>
                  </a:ext>
                </a:extLst>
              </p:cNvPr>
              <p:cNvSpPr txBox="1"/>
              <p:nvPr/>
            </p:nvSpPr>
            <p:spPr>
              <a:xfrm>
                <a:off x="7057236" y="4356813"/>
                <a:ext cx="62282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17E4FF1-8AA0-41C8-A519-A62D3FE7D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236" y="4356813"/>
                <a:ext cx="6228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3657A9D9-1FCE-4545-BD24-5F83AD90F33F}"/>
                  </a:ext>
                </a:extLst>
              </p:cNvPr>
              <p:cNvSpPr txBox="1"/>
              <p:nvPr/>
            </p:nvSpPr>
            <p:spPr>
              <a:xfrm>
                <a:off x="6536817" y="4994312"/>
                <a:ext cx="3320415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3657A9D9-1FCE-4545-BD24-5F83AD90F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17" y="4994312"/>
                <a:ext cx="3320415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2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 animBg="1"/>
      <p:bldP spid="18" grpId="0"/>
      <p:bldP spid="22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1E4F1-BE15-41D8-B16E-0C29690D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" name="Marcador de contenido 7" descr="Texto&#10;&#10;Descripción generada automáticamente">
            <a:extLst>
              <a:ext uri="{FF2B5EF4-FFF2-40B4-BE49-F238E27FC236}">
                <a16:creationId xmlns:a16="http://schemas.microsoft.com/office/drawing/2014/main" id="{A0712892-D914-4EA4-99D6-E1CE1B94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1" y="453130"/>
            <a:ext cx="9174628" cy="576052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79B6F-07CB-4B76-9896-80E9200D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544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5F0FE65AF9CC4282254F9200F2FB20" ma:contentTypeVersion="10" ma:contentTypeDescription="Create a new document." ma:contentTypeScope="" ma:versionID="43e891623a35dd2fdf5975c2fd260d1e">
  <xsd:schema xmlns:xsd="http://www.w3.org/2001/XMLSchema" xmlns:xs="http://www.w3.org/2001/XMLSchema" xmlns:p="http://schemas.microsoft.com/office/2006/metadata/properties" xmlns:ns2="1f83bce6-c843-4a86-bc32-cf53c9603f6d" xmlns:ns3="6e6a2bdf-eda8-4091-81b1-8eb89982575a" targetNamespace="http://schemas.microsoft.com/office/2006/metadata/properties" ma:root="true" ma:fieldsID="1ddd461d65a46ab353ee339903cfcc65" ns2:_="" ns3:_="">
    <xsd:import namespace="1f83bce6-c843-4a86-bc32-cf53c9603f6d"/>
    <xsd:import namespace="6e6a2bdf-eda8-4091-81b1-8eb899825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3bce6-c843-4a86-bc32-cf53c9603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2bdf-eda8-4091-81b1-8eb899825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F64EC2-3507-443A-9C5A-26CC415DFF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9D74A9-FE6B-40E8-8384-7D43C7376784}"/>
</file>

<file path=customXml/itemProps3.xml><?xml version="1.0" encoding="utf-8"?>
<ds:datastoreItem xmlns:ds="http://schemas.openxmlformats.org/officeDocument/2006/customXml" ds:itemID="{F4E3AC16-A0CB-4D6F-B2A9-94AA7649D75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de Office</vt:lpstr>
      <vt:lpstr>Mecánica de Materiales</vt:lpstr>
      <vt:lpstr>Flexión</vt:lpstr>
      <vt:lpstr>Tipo de Flexión</vt:lpstr>
      <vt:lpstr>Método del área del diagrama momento flector</vt:lpstr>
      <vt:lpstr>PowerPoint Presentation</vt:lpstr>
      <vt:lpstr>Vigas empotradas</vt:lpstr>
      <vt:lpstr>Vigas sin empotramiento</vt:lpstr>
      <vt:lpstr>Ejemplo (9.12 F. Beer, Mecánica de Materiales): Para la viga de la figura calcule la pendiente en 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Mecánica de Materiales</dc:title>
  <dc:creator>yasmin alejandra maril millan</dc:creator>
  <cp:revision>1</cp:revision>
  <cp:lastPrinted>2020-10-20T20:51:26Z</cp:lastPrinted>
  <dcterms:created xsi:type="dcterms:W3CDTF">2020-09-28T04:09:40Z</dcterms:created>
  <dcterms:modified xsi:type="dcterms:W3CDTF">2021-11-25T19:23:37Z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0x0101000B5F0FE65AF9CC4282254F9200F2FB20</vt:lpwstr>
  </property>
</Properties>
</file>